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861" r:id="rId2"/>
    <p:sldId id="942" r:id="rId3"/>
    <p:sldId id="944" r:id="rId4"/>
    <p:sldId id="936" r:id="rId5"/>
    <p:sldId id="945" r:id="rId6"/>
    <p:sldId id="946" r:id="rId7"/>
    <p:sldId id="947" r:id="rId8"/>
    <p:sldId id="948"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78" autoAdjust="0"/>
    <p:restoredTop sz="82623" autoAdjust="0"/>
  </p:normalViewPr>
  <p:slideViewPr>
    <p:cSldViewPr>
      <p:cViewPr varScale="1">
        <p:scale>
          <a:sx n="149" d="100"/>
          <a:sy n="149" d="100"/>
        </p:scale>
        <p:origin x="1336" y="1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7/31/20</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2935861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217069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304284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129767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205154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025461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558394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Philippians 4:1-7</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954107"/>
          </a:xfrm>
          <a:prstGeom prst="rect">
            <a:avLst/>
          </a:prstGeom>
          <a:noFill/>
          <a:ln w="9525">
            <a:noFill/>
            <a:miter lim="800000"/>
            <a:headEnd/>
            <a:tailEnd/>
          </a:ln>
        </p:spPr>
        <p:txBody>
          <a:bodyPr wrap="square">
            <a:prstTxWarp prst="textNoShape">
              <a:avLst/>
            </a:prstTxWarp>
            <a:spAutoFit/>
          </a:bodyPr>
          <a:lstStyle/>
          <a:p>
            <a:r>
              <a:rPr lang="en-AU" sz="2800" b="1" dirty="0">
                <a:solidFill>
                  <a:schemeClr val="bg1"/>
                </a:solidFill>
                <a:latin typeface="Times New Roman" panose="02020603050405020304" pitchFamily="18" charset="0"/>
                <a:ea typeface="Arial" panose="020B0604020202020204" pitchFamily="34" charset="0"/>
              </a:rPr>
              <a:t>4 </a:t>
            </a:r>
            <a:r>
              <a:rPr lang="en-AU" sz="2800" dirty="0">
                <a:solidFill>
                  <a:schemeClr val="bg1"/>
                </a:solidFill>
                <a:latin typeface="Times New Roman" panose="02020603050405020304" pitchFamily="18" charset="0"/>
                <a:ea typeface="Arial" panose="020B0604020202020204" pitchFamily="34" charset="0"/>
              </a:rPr>
              <a:t>Therefore, my brothers, whom I love and long for, my joy and crown, stand firm thus in the Lord, my beloved.</a:t>
            </a:r>
            <a:r>
              <a:rPr lang="en-AU" sz="2800" dirty="0">
                <a:solidFill>
                  <a:schemeClr val="bg1"/>
                </a:solidFill>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3" name="Text Box 4">
            <a:extLst>
              <a:ext uri="{FF2B5EF4-FFF2-40B4-BE49-F238E27FC236}">
                <a16:creationId xmlns:a16="http://schemas.microsoft.com/office/drawing/2014/main" id="{1D67C529-A7B9-484D-B4BF-EF880BB30122}"/>
              </a:ext>
            </a:extLst>
          </p:cNvPr>
          <p:cNvSpPr txBox="1">
            <a:spLocks noChangeArrowheads="1"/>
          </p:cNvSpPr>
          <p:nvPr/>
        </p:nvSpPr>
        <p:spPr bwMode="auto">
          <a:xfrm>
            <a:off x="0" y="1345332"/>
            <a:ext cx="9144000" cy="3025700"/>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I entreat Euodia and I entreat </a:t>
            </a:r>
            <a:r>
              <a:rPr lang="en-AU" sz="2800" dirty="0" err="1">
                <a:solidFill>
                  <a:schemeClr val="bg1"/>
                </a:solidFill>
                <a:latin typeface="Times New Roman" panose="02020603050405020304" pitchFamily="18" charset="0"/>
                <a:ea typeface="Arial" panose="020B0604020202020204" pitchFamily="34" charset="0"/>
                <a:cs typeface="Times New Roman" panose="02020603050405020304" pitchFamily="18" charset="0"/>
              </a:rPr>
              <a:t>Syntyche</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to agree in the Lord.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Yes, I ask you also, true companion, help these women, who have laboured side by side with me in the gospel together with Clement and the rest of my fellow workers, whose names are in the book of life.  </a:t>
            </a:r>
            <a:endParaRPr lang="en-AU" sz="28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indent="152400">
              <a:lnSpc>
                <a:spcPct val="115000"/>
              </a:lnSpc>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p>
        </p:txBody>
      </p:sp>
    </p:spTree>
    <p:extLst>
      <p:ext uri="{BB962C8B-B14F-4D97-AF65-F5344CB8AC3E}">
        <p14:creationId xmlns:p14="http://schemas.microsoft.com/office/powerpoint/2010/main" val="1334604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108543"/>
          </a:xfrm>
          <a:prstGeom prst="rect">
            <a:avLst/>
          </a:prstGeom>
          <a:noFill/>
          <a:ln w="9525">
            <a:noFill/>
            <a:miter lim="800000"/>
            <a:headEnd/>
            <a:tailEnd/>
          </a:ln>
        </p:spPr>
        <p:txBody>
          <a:bodyPr wrap="square">
            <a:prstTxWarp prst="textNoShape">
              <a:avLst/>
            </a:prstTxWarp>
            <a:spAutoFit/>
          </a:bodyPr>
          <a:lstStyle/>
          <a:p>
            <a:r>
              <a:rPr lang="en-AU" sz="2800" b="1" baseline="30000" dirty="0">
                <a:solidFill>
                  <a:schemeClr val="bg1"/>
                </a:solidFill>
                <a:latin typeface="Times New Roman" panose="02020603050405020304" pitchFamily="18" charset="0"/>
                <a:ea typeface="Arial" panose="020B0604020202020204" pitchFamily="34" charset="0"/>
              </a:rPr>
              <a:t>4 </a:t>
            </a:r>
            <a:r>
              <a:rPr lang="en-AU" sz="2800" dirty="0">
                <a:solidFill>
                  <a:schemeClr val="bg1"/>
                </a:solidFill>
                <a:latin typeface="Times New Roman" panose="02020603050405020304" pitchFamily="18" charset="0"/>
                <a:ea typeface="Arial" panose="020B0604020202020204" pitchFamily="34" charset="0"/>
              </a:rPr>
              <a:t>Rejoice in the Lord always; again I will say, rejoice.  </a:t>
            </a:r>
            <a:r>
              <a:rPr lang="en-AU" sz="2800" b="1" baseline="30000" dirty="0">
                <a:solidFill>
                  <a:schemeClr val="bg1"/>
                </a:solidFill>
                <a:latin typeface="Times New Roman" panose="02020603050405020304" pitchFamily="18" charset="0"/>
                <a:ea typeface="Arial" panose="020B0604020202020204" pitchFamily="34" charset="0"/>
              </a:rPr>
              <a:t>5 </a:t>
            </a:r>
            <a:r>
              <a:rPr lang="en-AU" sz="2800" dirty="0">
                <a:solidFill>
                  <a:schemeClr val="bg1"/>
                </a:solidFill>
                <a:latin typeface="Times New Roman" panose="02020603050405020304" pitchFamily="18" charset="0"/>
                <a:ea typeface="Arial" panose="020B0604020202020204" pitchFamily="34" charset="0"/>
              </a:rPr>
              <a:t>Let your reasonableness be known to everyone.  The Lord is at hand;  </a:t>
            </a:r>
            <a:r>
              <a:rPr lang="en-AU" sz="2800" b="1" baseline="30000" dirty="0">
                <a:solidFill>
                  <a:schemeClr val="bg1"/>
                </a:solidFill>
                <a:latin typeface="Times New Roman" panose="02020603050405020304" pitchFamily="18" charset="0"/>
                <a:ea typeface="Arial" panose="020B0604020202020204" pitchFamily="34" charset="0"/>
              </a:rPr>
              <a:t>6 </a:t>
            </a:r>
            <a:r>
              <a:rPr lang="en-AU" sz="2800" dirty="0">
                <a:solidFill>
                  <a:schemeClr val="bg1"/>
                </a:solidFill>
                <a:latin typeface="Times New Roman" panose="02020603050405020304" pitchFamily="18" charset="0"/>
                <a:ea typeface="Arial" panose="020B0604020202020204" pitchFamily="34" charset="0"/>
              </a:rPr>
              <a:t>do not be anxious about anything, but in everything by prayer and supplication with thanksgiving let your requests be made known to God.  </a:t>
            </a:r>
            <a:r>
              <a:rPr lang="en-AU" sz="2800" b="1" baseline="30000" dirty="0">
                <a:solidFill>
                  <a:schemeClr val="bg1"/>
                </a:solidFill>
                <a:latin typeface="Times New Roman" panose="02020603050405020304" pitchFamily="18" charset="0"/>
                <a:ea typeface="Arial" panose="020B0604020202020204" pitchFamily="34" charset="0"/>
              </a:rPr>
              <a:t>7 </a:t>
            </a:r>
            <a:r>
              <a:rPr lang="en-AU" sz="2800" dirty="0">
                <a:solidFill>
                  <a:schemeClr val="bg1"/>
                </a:solidFill>
                <a:latin typeface="Times New Roman" panose="02020603050405020304" pitchFamily="18" charset="0"/>
                <a:ea typeface="Arial" panose="020B0604020202020204" pitchFamily="34" charset="0"/>
              </a:rPr>
              <a:t>And the peace of God, which surpasses all understanding, will guard your hearts and your minds in Christ Jesus.</a:t>
            </a:r>
            <a:endPar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915854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0476" y="0"/>
            <a:ext cx="9133523" cy="461665"/>
          </a:xfrm>
          <a:prstGeom prst="rect">
            <a:avLst/>
          </a:prstGeom>
          <a:noFill/>
        </p:spPr>
        <p:txBody>
          <a:bodyPr wrap="square" rtlCol="0">
            <a:spAutoFit/>
          </a:bodyPr>
          <a:lstStyle/>
          <a:p>
            <a:r>
              <a:rPr lang="en-AU" sz="2400" u="sng" dirty="0">
                <a:solidFill>
                  <a:srgbClr val="FFFF00"/>
                </a:solidFill>
                <a:latin typeface="Times New Roman" panose="02020603050405020304" pitchFamily="18" charset="0"/>
                <a:cs typeface="Times New Roman" panose="02020603050405020304" pitchFamily="18" charset="0"/>
              </a:rPr>
              <a:t>The Book of Life</a:t>
            </a:r>
            <a:r>
              <a:rPr lang="en-AU" sz="2400" dirty="0">
                <a:solidFill>
                  <a:srgbClr val="FFFF00"/>
                </a:solidFill>
                <a:latin typeface="Times New Roman" panose="02020603050405020304" pitchFamily="18" charset="0"/>
                <a:cs typeface="Times New Roman" panose="02020603050405020304" pitchFamily="18" charset="0"/>
              </a:rPr>
              <a:t>:  The names of all faithful disciples of Jesus</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1C28A1A3-91DE-CB4C-A42B-2936E19307AA}"/>
              </a:ext>
            </a:extLst>
          </p:cNvPr>
          <p:cNvSpPr/>
          <p:nvPr/>
        </p:nvSpPr>
        <p:spPr>
          <a:xfrm>
            <a:off x="363988" y="457941"/>
            <a:ext cx="8604448" cy="706604"/>
          </a:xfrm>
          <a:prstGeom prst="rect">
            <a:avLst/>
          </a:prstGeom>
          <a:solidFill>
            <a:schemeClr val="bg1"/>
          </a:solidFill>
        </p:spPr>
        <p:txBody>
          <a:bodyPr wrap="square">
            <a:spAutoFit/>
          </a:bodyPr>
          <a:lstStyle/>
          <a:p>
            <a:pPr marL="4763" indent="-4763">
              <a:lnSpc>
                <a:spcPct val="115000"/>
              </a:lnSpc>
              <a:spcAft>
                <a:spcPts val="0"/>
              </a:spcAft>
            </a:pPr>
            <a:r>
              <a:rPr lang="en-AU" dirty="0">
                <a:latin typeface="Comic Sans MS" panose="030F0902030302020204" pitchFamily="66" charset="0"/>
                <a:ea typeface="Arial" panose="020B0604020202020204" pitchFamily="34" charset="0"/>
                <a:cs typeface="Times New Roman" panose="02020603050405020304" pitchFamily="18" charset="0"/>
              </a:rPr>
              <a:t>.... who have laboured side by side with me in the gospel together with Clement and the rest of my fellow workers, </a:t>
            </a:r>
            <a:r>
              <a:rPr lang="en-AU" u="sng" dirty="0">
                <a:latin typeface="Comic Sans MS" panose="030F0902030302020204" pitchFamily="66" charset="0"/>
                <a:ea typeface="Arial" panose="020B0604020202020204" pitchFamily="34" charset="0"/>
                <a:cs typeface="Times New Roman" panose="02020603050405020304" pitchFamily="18" charset="0"/>
              </a:rPr>
              <a:t>whose names are in the book of life</a:t>
            </a:r>
            <a:r>
              <a:rPr lang="en-AU" dirty="0">
                <a:latin typeface="Comic Sans MS" panose="030F0902030302020204" pitchFamily="66" charset="0"/>
                <a:ea typeface="Arial" panose="020B0604020202020204" pitchFamily="34" charset="0"/>
                <a:cs typeface="Times New Roman" panose="02020603050405020304" pitchFamily="18" charset="0"/>
              </a:rPr>
              <a:t>.</a:t>
            </a:r>
            <a:r>
              <a:rPr lang="en-AU" dirty="0"/>
              <a:t> </a:t>
            </a:r>
            <a:endParaRPr lang="en-AU" dirty="0">
              <a:latin typeface="Comic Sans MS" panose="030F0902030302020204" pitchFamily="66" charset="0"/>
              <a:ea typeface="Times New Roman" panose="02020603050405020304" pitchFamily="18" charset="0"/>
            </a:endParaRPr>
          </a:p>
        </p:txBody>
      </p:sp>
      <p:sp>
        <p:nvSpPr>
          <p:cNvPr id="9" name="TextBox 8">
            <a:extLst>
              <a:ext uri="{FF2B5EF4-FFF2-40B4-BE49-F238E27FC236}">
                <a16:creationId xmlns:a16="http://schemas.microsoft.com/office/drawing/2014/main" id="{3F590E02-5F83-7D42-A48B-1D7556754F8E}"/>
              </a:ext>
            </a:extLst>
          </p:cNvPr>
          <p:cNvSpPr txBox="1"/>
          <p:nvPr/>
        </p:nvSpPr>
        <p:spPr>
          <a:xfrm>
            <a:off x="54524" y="1874455"/>
            <a:ext cx="9089476"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If we will spend eternity together, we’d better start ‘getting on’ now.</a:t>
            </a:r>
          </a:p>
        </p:txBody>
      </p:sp>
      <p:sp>
        <p:nvSpPr>
          <p:cNvPr id="11" name="TextBox 10">
            <a:extLst>
              <a:ext uri="{FF2B5EF4-FFF2-40B4-BE49-F238E27FC236}">
                <a16:creationId xmlns:a16="http://schemas.microsoft.com/office/drawing/2014/main" id="{B6A8E0A9-697A-7B4B-A87E-8104A0C64D0D}"/>
              </a:ext>
            </a:extLst>
          </p:cNvPr>
          <p:cNvSpPr txBox="1"/>
          <p:nvPr/>
        </p:nvSpPr>
        <p:spPr>
          <a:xfrm>
            <a:off x="3332" y="1171575"/>
            <a:ext cx="9133523" cy="830997"/>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Even Christian leaders &amp; People destined for Glory with Christ, can find themselves at odds with one another (a conflict of personality) </a:t>
            </a:r>
            <a:endParaRPr lang="en-AU" sz="2400"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7067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uiExpand="1" build="p"/>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C28A1A3-91DE-CB4C-A42B-2936E19307AA}"/>
              </a:ext>
            </a:extLst>
          </p:cNvPr>
          <p:cNvSpPr/>
          <p:nvPr/>
        </p:nvSpPr>
        <p:spPr>
          <a:xfrm>
            <a:off x="269776" y="481236"/>
            <a:ext cx="8604448" cy="3785652"/>
          </a:xfrm>
          <a:prstGeom prst="rect">
            <a:avLst/>
          </a:prstGeom>
          <a:solidFill>
            <a:schemeClr val="bg1"/>
          </a:solidFill>
        </p:spPr>
        <p:txBody>
          <a:bodyPr wrap="square">
            <a:spAutoFit/>
          </a:bodyPr>
          <a:lstStyle/>
          <a:p>
            <a:pPr>
              <a:spcAft>
                <a:spcPts val="0"/>
              </a:spcAft>
            </a:pPr>
            <a:r>
              <a:rPr lang="en-AU" sz="2400" dirty="0">
                <a:latin typeface="Times New Roman" panose="02020603050405020304" pitchFamily="18" charset="0"/>
                <a:ea typeface="Times New Roman" panose="02020603050405020304" pitchFamily="18" charset="0"/>
              </a:rPr>
              <a:t>John 17:20–23 (ESV) </a:t>
            </a:r>
          </a:p>
          <a:p>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20 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 do not ask for these only, but also for those who will believe in me through their word,</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21 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that they may all be one, just as you, Father, are in me, and I in you, that they also may be in us, </a:t>
            </a:r>
            <a:r>
              <a:rPr lang="en-AU" sz="24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so that the world may believe that you have sent me.</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22 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 glory that you have given me I have given to them, that they may be one even as we are one,</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23 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 in them and you in me, that they may become </a:t>
            </a:r>
            <a:r>
              <a:rPr lang="en-AU" sz="24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perfectly one</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so that the world may know that you sent me and loved them even as you loved me.</a:t>
            </a:r>
            <a:r>
              <a:rPr lang="en-AU" sz="2400" dirty="0"/>
              <a:t> </a:t>
            </a:r>
            <a:endParaRPr lang="en-AU" sz="2400"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207140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0476" y="0"/>
            <a:ext cx="9133523" cy="461665"/>
          </a:xfrm>
          <a:prstGeom prst="rect">
            <a:avLst/>
          </a:prstGeom>
          <a:noFill/>
        </p:spPr>
        <p:txBody>
          <a:bodyPr wrap="square" rtlCol="0">
            <a:spAutoFit/>
          </a:bodyPr>
          <a:lstStyle/>
          <a:p>
            <a:r>
              <a:rPr lang="en-AU" sz="2400" u="sng" dirty="0">
                <a:solidFill>
                  <a:srgbClr val="FFFF00"/>
                </a:solidFill>
                <a:latin typeface="Times New Roman" panose="02020603050405020304" pitchFamily="18" charset="0"/>
                <a:cs typeface="Times New Roman" panose="02020603050405020304" pitchFamily="18" charset="0"/>
              </a:rPr>
              <a:t>The Book of Life</a:t>
            </a:r>
            <a:r>
              <a:rPr lang="en-AU" sz="2400" dirty="0">
                <a:solidFill>
                  <a:srgbClr val="FFFF00"/>
                </a:solidFill>
                <a:latin typeface="Times New Roman" panose="02020603050405020304" pitchFamily="18" charset="0"/>
                <a:cs typeface="Times New Roman" panose="02020603050405020304" pitchFamily="18" charset="0"/>
              </a:rPr>
              <a:t>:  The names of all faithful disciples of Jesus</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1C28A1A3-91DE-CB4C-A42B-2936E19307AA}"/>
              </a:ext>
            </a:extLst>
          </p:cNvPr>
          <p:cNvSpPr/>
          <p:nvPr/>
        </p:nvSpPr>
        <p:spPr>
          <a:xfrm>
            <a:off x="363988" y="457941"/>
            <a:ext cx="8604448" cy="706604"/>
          </a:xfrm>
          <a:prstGeom prst="rect">
            <a:avLst/>
          </a:prstGeom>
          <a:solidFill>
            <a:schemeClr val="bg1"/>
          </a:solidFill>
        </p:spPr>
        <p:txBody>
          <a:bodyPr wrap="square">
            <a:spAutoFit/>
          </a:bodyPr>
          <a:lstStyle/>
          <a:p>
            <a:pPr marL="4763" indent="-4763">
              <a:lnSpc>
                <a:spcPct val="115000"/>
              </a:lnSpc>
              <a:spcAft>
                <a:spcPts val="0"/>
              </a:spcAft>
            </a:pPr>
            <a:r>
              <a:rPr lang="en-AU" dirty="0">
                <a:latin typeface="Comic Sans MS" panose="030F0902030302020204" pitchFamily="66" charset="0"/>
                <a:ea typeface="Arial" panose="020B0604020202020204" pitchFamily="34" charset="0"/>
                <a:cs typeface="Times New Roman" panose="02020603050405020304" pitchFamily="18" charset="0"/>
              </a:rPr>
              <a:t>.... who have laboured side by side with me in the gospel together with Clement and the rest of my fellow workers, </a:t>
            </a:r>
            <a:r>
              <a:rPr lang="en-AU" u="sng" dirty="0">
                <a:latin typeface="Comic Sans MS" panose="030F0902030302020204" pitchFamily="66" charset="0"/>
                <a:ea typeface="Arial" panose="020B0604020202020204" pitchFamily="34" charset="0"/>
                <a:cs typeface="Times New Roman" panose="02020603050405020304" pitchFamily="18" charset="0"/>
              </a:rPr>
              <a:t>whose names are in the book of life</a:t>
            </a:r>
            <a:r>
              <a:rPr lang="en-AU" dirty="0">
                <a:latin typeface="Comic Sans MS" panose="030F0902030302020204" pitchFamily="66" charset="0"/>
                <a:ea typeface="Arial" panose="020B0604020202020204" pitchFamily="34" charset="0"/>
                <a:cs typeface="Times New Roman" panose="02020603050405020304" pitchFamily="18" charset="0"/>
              </a:rPr>
              <a:t>.</a:t>
            </a:r>
            <a:r>
              <a:rPr lang="en-AU" dirty="0"/>
              <a:t> </a:t>
            </a:r>
            <a:endParaRPr lang="en-AU" dirty="0">
              <a:latin typeface="Comic Sans MS" panose="030F0902030302020204" pitchFamily="66" charset="0"/>
              <a:ea typeface="Times New Roman" panose="02020603050405020304" pitchFamily="18" charset="0"/>
            </a:endParaRPr>
          </a:p>
        </p:txBody>
      </p:sp>
      <p:sp>
        <p:nvSpPr>
          <p:cNvPr id="9" name="TextBox 8">
            <a:extLst>
              <a:ext uri="{FF2B5EF4-FFF2-40B4-BE49-F238E27FC236}">
                <a16:creationId xmlns:a16="http://schemas.microsoft.com/office/drawing/2014/main" id="{3F590E02-5F83-7D42-A48B-1D7556754F8E}"/>
              </a:ext>
            </a:extLst>
          </p:cNvPr>
          <p:cNvSpPr txBox="1"/>
          <p:nvPr/>
        </p:nvSpPr>
        <p:spPr>
          <a:xfrm>
            <a:off x="54524" y="1874455"/>
            <a:ext cx="9089476" cy="1323439"/>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If we will spend eternity together, we’d better start ‘getting on’ now.</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Being one in Christ – a witness to His Love and Glory</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True unity can’t be ‘smoke-&amp;-mirrors’/pretend/contrived.  </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True unity is a manner of life and observable – to give glory to Christ</a:t>
            </a:r>
          </a:p>
        </p:txBody>
      </p:sp>
      <p:sp>
        <p:nvSpPr>
          <p:cNvPr id="11" name="TextBox 10">
            <a:extLst>
              <a:ext uri="{FF2B5EF4-FFF2-40B4-BE49-F238E27FC236}">
                <a16:creationId xmlns:a16="http://schemas.microsoft.com/office/drawing/2014/main" id="{B6A8E0A9-697A-7B4B-A87E-8104A0C64D0D}"/>
              </a:ext>
            </a:extLst>
          </p:cNvPr>
          <p:cNvSpPr txBox="1"/>
          <p:nvPr/>
        </p:nvSpPr>
        <p:spPr>
          <a:xfrm>
            <a:off x="3332" y="1171575"/>
            <a:ext cx="9133523" cy="830997"/>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Even Christian leaders &amp; People destined for Glory with Christ, can find themselves at odds with one another (a conflict of personality) </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4C802685-8A03-2B45-83FE-2CF68756C020}"/>
              </a:ext>
            </a:extLst>
          </p:cNvPr>
          <p:cNvSpPr/>
          <p:nvPr/>
        </p:nvSpPr>
        <p:spPr>
          <a:xfrm>
            <a:off x="131590" y="4441676"/>
            <a:ext cx="8935343" cy="1200329"/>
          </a:xfrm>
          <a:prstGeom prst="rect">
            <a:avLst/>
          </a:prstGeom>
          <a:solidFill>
            <a:schemeClr val="bg1"/>
          </a:solidFill>
        </p:spPr>
        <p:txBody>
          <a:bodyPr wrap="square">
            <a:spAutoFit/>
          </a:bodyPr>
          <a:lstStyle/>
          <a:p>
            <a:pPr>
              <a:spcAft>
                <a:spcPts val="0"/>
              </a:spcAft>
            </a:pPr>
            <a:r>
              <a:rPr lang="en-US" dirty="0">
                <a:latin typeface="Times New Roman" panose="02020603050405020304" pitchFamily="18" charset="0"/>
                <a:ea typeface="Times New Roman" panose="02020603050405020304" pitchFamily="18" charset="0"/>
              </a:rPr>
              <a:t>Philippians 1:27</a:t>
            </a:r>
            <a:r>
              <a:rPr lang="en-AU" dirty="0">
                <a:latin typeface="Times New Roman" panose="02020603050405020304" pitchFamily="18" charset="0"/>
                <a:ea typeface="Times New Roman" panose="02020603050405020304" pitchFamily="18" charset="0"/>
              </a:rPr>
              <a:t> (ESV) </a:t>
            </a:r>
          </a:p>
          <a:p>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27 </a:t>
            </a:r>
            <a:r>
              <a:rPr lang="en-US" dirty="0">
                <a:latin typeface="Comic Sans MS" panose="030F0902030302020204" pitchFamily="66" charset="0"/>
                <a:ea typeface="Times New Roman" panose="02020603050405020304" pitchFamily="18" charset="0"/>
                <a:cs typeface="Times New Roman" panose="02020603050405020304" pitchFamily="18" charset="0"/>
              </a:rPr>
              <a:t>Only let your manner of life be worthy of the gospel of Christ, so that whether I come and see you or am absent, I may hear of you that you are standing firm in </a:t>
            </a:r>
            <a:r>
              <a:rPr lang="en-US" b="1" dirty="0">
                <a:latin typeface="Comic Sans MS" panose="030F0902030302020204" pitchFamily="66" charset="0"/>
                <a:ea typeface="Times New Roman" panose="02020603050405020304" pitchFamily="18" charset="0"/>
                <a:cs typeface="Times New Roman" panose="02020603050405020304" pitchFamily="18" charset="0"/>
              </a:rPr>
              <a:t>one</a:t>
            </a:r>
            <a:r>
              <a:rPr lang="en-US" dirty="0">
                <a:latin typeface="Comic Sans MS" panose="030F0902030302020204" pitchFamily="66" charset="0"/>
                <a:ea typeface="Times New Roman" panose="02020603050405020304" pitchFamily="18" charset="0"/>
                <a:cs typeface="Times New Roman" panose="02020603050405020304" pitchFamily="18" charset="0"/>
              </a:rPr>
              <a:t> spirit, with </a:t>
            </a:r>
            <a:r>
              <a:rPr lang="en-US" b="1" dirty="0">
                <a:latin typeface="Comic Sans MS" panose="030F0902030302020204" pitchFamily="66" charset="0"/>
                <a:ea typeface="Times New Roman" panose="02020603050405020304" pitchFamily="18" charset="0"/>
                <a:cs typeface="Times New Roman" panose="02020603050405020304" pitchFamily="18" charset="0"/>
              </a:rPr>
              <a:t>one</a:t>
            </a:r>
            <a:r>
              <a:rPr lang="en-US" dirty="0">
                <a:latin typeface="Comic Sans MS" panose="030F0902030302020204" pitchFamily="66" charset="0"/>
                <a:ea typeface="Times New Roman" panose="02020603050405020304" pitchFamily="18" charset="0"/>
                <a:cs typeface="Times New Roman" panose="02020603050405020304" pitchFamily="18" charset="0"/>
              </a:rPr>
              <a:t> mind striving side by side for the faith of the gospel,</a:t>
            </a:r>
            <a:r>
              <a:rPr lang="en-AU" dirty="0"/>
              <a:t> </a:t>
            </a:r>
            <a:endParaRPr lang="en-AU"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253549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C28A1A3-91DE-CB4C-A42B-2936E19307AA}"/>
              </a:ext>
            </a:extLst>
          </p:cNvPr>
          <p:cNvSpPr/>
          <p:nvPr/>
        </p:nvSpPr>
        <p:spPr>
          <a:xfrm>
            <a:off x="755576" y="1993404"/>
            <a:ext cx="7710564" cy="1343701"/>
          </a:xfrm>
          <a:prstGeom prst="rect">
            <a:avLst/>
          </a:prstGeom>
          <a:solidFill>
            <a:schemeClr val="bg1"/>
          </a:solidFill>
        </p:spPr>
        <p:txBody>
          <a:bodyPr wrap="square">
            <a:spAutoFit/>
          </a:bodyPr>
          <a:lstStyle/>
          <a:p>
            <a:pPr marL="4763" indent="-4763">
              <a:lnSpc>
                <a:spcPct val="115000"/>
              </a:lnSpc>
              <a:spcAft>
                <a:spcPts val="0"/>
              </a:spcAft>
            </a:pPr>
            <a:r>
              <a:rPr lang="en-AU" b="1" baseline="30000" dirty="0">
                <a:latin typeface="Comic Sans MS" panose="030F0902030302020204" pitchFamily="66" charset="0"/>
                <a:ea typeface="Arial" panose="020B0604020202020204" pitchFamily="34" charset="0"/>
                <a:cs typeface="Times New Roman" panose="02020603050405020304" pitchFamily="18" charset="0"/>
              </a:rPr>
              <a:t>2 </a:t>
            </a:r>
            <a:r>
              <a:rPr lang="en-AU" dirty="0">
                <a:latin typeface="Comic Sans MS" panose="030F0902030302020204" pitchFamily="66" charset="0"/>
                <a:ea typeface="Arial" panose="020B0604020202020204" pitchFamily="34" charset="0"/>
                <a:cs typeface="Times New Roman" panose="02020603050405020304" pitchFamily="18" charset="0"/>
              </a:rPr>
              <a:t>I entreat Euodia and I entreat </a:t>
            </a:r>
            <a:r>
              <a:rPr lang="en-AU" dirty="0" err="1">
                <a:latin typeface="Comic Sans MS" panose="030F0902030302020204" pitchFamily="66" charset="0"/>
                <a:ea typeface="Arial" panose="020B0604020202020204" pitchFamily="34" charset="0"/>
                <a:cs typeface="Times New Roman" panose="02020603050405020304" pitchFamily="18" charset="0"/>
              </a:rPr>
              <a:t>Syntyche</a:t>
            </a:r>
            <a:r>
              <a:rPr lang="en-AU" dirty="0">
                <a:latin typeface="Comic Sans MS" panose="030F0902030302020204" pitchFamily="66" charset="0"/>
                <a:ea typeface="Arial" panose="020B0604020202020204" pitchFamily="34" charset="0"/>
                <a:cs typeface="Times New Roman" panose="02020603050405020304" pitchFamily="18" charset="0"/>
              </a:rPr>
              <a:t> to agree in the Lord.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3 </a:t>
            </a:r>
            <a:r>
              <a:rPr lang="en-AU" dirty="0">
                <a:latin typeface="Comic Sans MS" panose="030F0902030302020204" pitchFamily="66" charset="0"/>
                <a:ea typeface="Arial" panose="020B0604020202020204" pitchFamily="34" charset="0"/>
                <a:cs typeface="Times New Roman" panose="02020603050405020304" pitchFamily="18" charset="0"/>
              </a:rPr>
              <a:t>Yes, I ask you also, true companion, help these women, who have laboured side by side with me in the gospel together with Clement and the rest of my fellow workers, whose names are in the book of life.</a:t>
            </a:r>
            <a:r>
              <a:rPr lang="en-AU" dirty="0"/>
              <a:t> </a:t>
            </a:r>
            <a:endParaRPr lang="en-AU" dirty="0">
              <a:latin typeface="Comic Sans MS" panose="030F0902030302020204" pitchFamily="66" charset="0"/>
              <a:ea typeface="Times New Roman" panose="02020603050405020304" pitchFamily="18" charset="0"/>
            </a:endParaRPr>
          </a:p>
        </p:txBody>
      </p:sp>
      <p:sp>
        <p:nvSpPr>
          <p:cNvPr id="9" name="TextBox 8">
            <a:extLst>
              <a:ext uri="{FF2B5EF4-FFF2-40B4-BE49-F238E27FC236}">
                <a16:creationId xmlns:a16="http://schemas.microsoft.com/office/drawing/2014/main" id="{3F590E02-5F83-7D42-A48B-1D7556754F8E}"/>
              </a:ext>
            </a:extLst>
          </p:cNvPr>
          <p:cNvSpPr txBox="1"/>
          <p:nvPr/>
        </p:nvSpPr>
        <p:spPr>
          <a:xfrm>
            <a:off x="92873" y="718270"/>
            <a:ext cx="8799607" cy="1323439"/>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If we will spend eternity together, we’d better start ‘getting on’ now.</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Being one in Christ – a witness to His Love and Glory</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True unity can’t be ‘smoke-&amp;-mirrors’/pretend/contrived.  </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True unity is a manner of life and observable – to give glory to Christ</a:t>
            </a:r>
          </a:p>
        </p:txBody>
      </p:sp>
      <p:sp>
        <p:nvSpPr>
          <p:cNvPr id="11" name="TextBox 10">
            <a:extLst>
              <a:ext uri="{FF2B5EF4-FFF2-40B4-BE49-F238E27FC236}">
                <a16:creationId xmlns:a16="http://schemas.microsoft.com/office/drawing/2014/main" id="{B6A8E0A9-697A-7B4B-A87E-8104A0C64D0D}"/>
              </a:ext>
            </a:extLst>
          </p:cNvPr>
          <p:cNvSpPr txBox="1"/>
          <p:nvPr/>
        </p:nvSpPr>
        <p:spPr>
          <a:xfrm>
            <a:off x="5238" y="6069"/>
            <a:ext cx="9133523" cy="830997"/>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Even Christian leaders &amp; People destined for Glory with Christ, can find themselves at odds with one another (a conflict of personality) </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23AE7C10-25B9-444E-91FE-6A16AE6CE9B7}"/>
              </a:ext>
            </a:extLst>
          </p:cNvPr>
          <p:cNvSpPr txBox="1"/>
          <p:nvPr/>
        </p:nvSpPr>
        <p:spPr>
          <a:xfrm>
            <a:off x="-7139" y="3304308"/>
            <a:ext cx="9145900"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Arguments over key elements of faith require correction &amp; discipline</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But in cases of personal conflict, we need help – not discipline</a:t>
            </a:r>
          </a:p>
        </p:txBody>
      </p:sp>
      <p:sp>
        <p:nvSpPr>
          <p:cNvPr id="12" name="TextBox 11">
            <a:extLst>
              <a:ext uri="{FF2B5EF4-FFF2-40B4-BE49-F238E27FC236}">
                <a16:creationId xmlns:a16="http://schemas.microsoft.com/office/drawing/2014/main" id="{4C35A6EC-EF44-1545-9E9E-5E5B05D2F4B4}"/>
              </a:ext>
            </a:extLst>
          </p:cNvPr>
          <p:cNvSpPr txBox="1"/>
          <p:nvPr/>
        </p:nvSpPr>
        <p:spPr>
          <a:xfrm>
            <a:off x="323528" y="3920844"/>
            <a:ext cx="8808089"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church is a group of diverse people whose agreement is found “In the Lord”</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6BA13320-1ACD-314D-97ED-C74C2A031A92}"/>
              </a:ext>
            </a:extLst>
          </p:cNvPr>
          <p:cNvSpPr txBox="1"/>
          <p:nvPr/>
        </p:nvSpPr>
        <p:spPr>
          <a:xfrm>
            <a:off x="501648" y="4293388"/>
            <a:ext cx="8451848" cy="400110"/>
          </a:xfrm>
          <a:prstGeom prst="rect">
            <a:avLst/>
          </a:prstGeom>
          <a:noFill/>
          <a:ln>
            <a:noFill/>
          </a:ln>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1.  We live today, for tomorrow    2.  We value good Christian Role-models</a:t>
            </a:r>
          </a:p>
        </p:txBody>
      </p:sp>
      <p:sp>
        <p:nvSpPr>
          <p:cNvPr id="14" name="TextBox 13">
            <a:extLst>
              <a:ext uri="{FF2B5EF4-FFF2-40B4-BE49-F238E27FC236}">
                <a16:creationId xmlns:a16="http://schemas.microsoft.com/office/drawing/2014/main" id="{1C9104C2-E5FE-CD48-A28B-75B807E308B7}"/>
              </a:ext>
            </a:extLst>
          </p:cNvPr>
          <p:cNvSpPr txBox="1"/>
          <p:nvPr/>
        </p:nvSpPr>
        <p:spPr>
          <a:xfrm>
            <a:off x="4" y="4640190"/>
            <a:ext cx="9145900"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Sometimes we need a good role-model to step in and help repair a relationship</a:t>
            </a:r>
          </a:p>
        </p:txBody>
      </p:sp>
    </p:spTree>
    <p:extLst>
      <p:ext uri="{BB962C8B-B14F-4D97-AF65-F5344CB8AC3E}">
        <p14:creationId xmlns:p14="http://schemas.microsoft.com/office/powerpoint/2010/main" val="1197341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C28A1A3-91DE-CB4C-A42B-2936E19307AA}"/>
              </a:ext>
            </a:extLst>
          </p:cNvPr>
          <p:cNvSpPr/>
          <p:nvPr/>
        </p:nvSpPr>
        <p:spPr>
          <a:xfrm>
            <a:off x="899592" y="3731096"/>
            <a:ext cx="7066684" cy="706604"/>
          </a:xfrm>
          <a:prstGeom prst="rect">
            <a:avLst/>
          </a:prstGeom>
          <a:solidFill>
            <a:schemeClr val="bg1"/>
          </a:solidFill>
        </p:spPr>
        <p:txBody>
          <a:bodyPr wrap="square">
            <a:spAutoFit/>
          </a:bodyPr>
          <a:lstStyle/>
          <a:p>
            <a:pPr marL="4763" indent="-4763">
              <a:lnSpc>
                <a:spcPct val="115000"/>
              </a:lnSpc>
              <a:spcAft>
                <a:spcPts val="0"/>
              </a:spcAft>
            </a:pPr>
            <a:r>
              <a:rPr lang="en-AU" b="1" baseline="30000" dirty="0">
                <a:latin typeface="Comic Sans MS" panose="030F0902030302020204" pitchFamily="66" charset="0"/>
                <a:ea typeface="Arial" panose="020B0604020202020204" pitchFamily="34" charset="0"/>
                <a:cs typeface="Times New Roman" panose="02020603050405020304" pitchFamily="18" charset="0"/>
              </a:rPr>
              <a:t>4 </a:t>
            </a:r>
            <a:r>
              <a:rPr lang="en-AU" dirty="0">
                <a:latin typeface="Comic Sans MS" panose="030F0902030302020204" pitchFamily="66" charset="0"/>
                <a:ea typeface="Arial" panose="020B0604020202020204" pitchFamily="34" charset="0"/>
                <a:cs typeface="Times New Roman" panose="02020603050405020304" pitchFamily="18" charset="0"/>
              </a:rPr>
              <a:t>Rejoice in the Lord always; again I will say, rejoice.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5 </a:t>
            </a:r>
            <a:r>
              <a:rPr lang="en-AU" dirty="0">
                <a:latin typeface="Comic Sans MS" panose="030F0902030302020204" pitchFamily="66" charset="0"/>
                <a:ea typeface="Arial" panose="020B0604020202020204" pitchFamily="34" charset="0"/>
                <a:cs typeface="Times New Roman" panose="02020603050405020304" pitchFamily="18" charset="0"/>
              </a:rPr>
              <a:t>Let your reasonableness be known to everyone.  The Lord is at hand;</a:t>
            </a:r>
            <a:r>
              <a:rPr lang="en-AU" dirty="0"/>
              <a:t> </a:t>
            </a:r>
            <a:endParaRPr lang="en-AU" dirty="0">
              <a:latin typeface="Comic Sans MS" panose="030F0902030302020204" pitchFamily="66" charset="0"/>
              <a:ea typeface="Times New Roman" panose="02020603050405020304" pitchFamily="18" charset="0"/>
            </a:endParaRPr>
          </a:p>
        </p:txBody>
      </p:sp>
      <p:sp>
        <p:nvSpPr>
          <p:cNvPr id="9" name="TextBox 8">
            <a:extLst>
              <a:ext uri="{FF2B5EF4-FFF2-40B4-BE49-F238E27FC236}">
                <a16:creationId xmlns:a16="http://schemas.microsoft.com/office/drawing/2014/main" id="{3F590E02-5F83-7D42-A48B-1D7556754F8E}"/>
              </a:ext>
            </a:extLst>
          </p:cNvPr>
          <p:cNvSpPr txBox="1"/>
          <p:nvPr/>
        </p:nvSpPr>
        <p:spPr>
          <a:xfrm>
            <a:off x="92873" y="718270"/>
            <a:ext cx="8799607" cy="1323439"/>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If we will spend eternity together, we’d better start ‘getting on’ now.</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Being one in Christ – a witness to His Love and Glory</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True unity can’t be ‘smoke-&amp;-mirrors’/pretend/contrived.  </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True unity is a manner of life and observable – to give glory to Christ</a:t>
            </a:r>
          </a:p>
        </p:txBody>
      </p:sp>
      <p:sp>
        <p:nvSpPr>
          <p:cNvPr id="11" name="TextBox 10">
            <a:extLst>
              <a:ext uri="{FF2B5EF4-FFF2-40B4-BE49-F238E27FC236}">
                <a16:creationId xmlns:a16="http://schemas.microsoft.com/office/drawing/2014/main" id="{B6A8E0A9-697A-7B4B-A87E-8104A0C64D0D}"/>
              </a:ext>
            </a:extLst>
          </p:cNvPr>
          <p:cNvSpPr txBox="1"/>
          <p:nvPr/>
        </p:nvSpPr>
        <p:spPr>
          <a:xfrm>
            <a:off x="5238" y="6069"/>
            <a:ext cx="9133523" cy="830997"/>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Even Christian leaders &amp; People destined for Glory with Christ, can find themselves at odds with one another (a conflict of personality) </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23AE7C10-25B9-444E-91FE-6A16AE6CE9B7}"/>
              </a:ext>
            </a:extLst>
          </p:cNvPr>
          <p:cNvSpPr txBox="1"/>
          <p:nvPr/>
        </p:nvSpPr>
        <p:spPr>
          <a:xfrm>
            <a:off x="92873" y="2012840"/>
            <a:ext cx="9145900"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Arguments over key elements of faith require correction &amp; discipline</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But in cases of personal conflict, we need help – not discipline</a:t>
            </a:r>
          </a:p>
        </p:txBody>
      </p:sp>
      <p:sp>
        <p:nvSpPr>
          <p:cNvPr id="12" name="TextBox 11">
            <a:extLst>
              <a:ext uri="{FF2B5EF4-FFF2-40B4-BE49-F238E27FC236}">
                <a16:creationId xmlns:a16="http://schemas.microsoft.com/office/drawing/2014/main" id="{4C35A6EC-EF44-1545-9E9E-5E5B05D2F4B4}"/>
              </a:ext>
            </a:extLst>
          </p:cNvPr>
          <p:cNvSpPr txBox="1"/>
          <p:nvPr/>
        </p:nvSpPr>
        <p:spPr>
          <a:xfrm>
            <a:off x="423540" y="2629376"/>
            <a:ext cx="8808089"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church is a group of diverse people whose agreement is found “In the Lord”</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6BA13320-1ACD-314D-97ED-C74C2A031A92}"/>
              </a:ext>
            </a:extLst>
          </p:cNvPr>
          <p:cNvSpPr txBox="1"/>
          <p:nvPr/>
        </p:nvSpPr>
        <p:spPr>
          <a:xfrm>
            <a:off x="601660" y="3001920"/>
            <a:ext cx="8451848" cy="400110"/>
          </a:xfrm>
          <a:prstGeom prst="rect">
            <a:avLst/>
          </a:prstGeom>
          <a:noFill/>
          <a:ln>
            <a:noFill/>
          </a:ln>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1.  We live today, for tomorrow    2.  We value good Christian Role-models</a:t>
            </a:r>
          </a:p>
        </p:txBody>
      </p:sp>
      <p:sp>
        <p:nvSpPr>
          <p:cNvPr id="14" name="TextBox 13">
            <a:extLst>
              <a:ext uri="{FF2B5EF4-FFF2-40B4-BE49-F238E27FC236}">
                <a16:creationId xmlns:a16="http://schemas.microsoft.com/office/drawing/2014/main" id="{1C9104C2-E5FE-CD48-A28B-75B807E308B7}"/>
              </a:ext>
            </a:extLst>
          </p:cNvPr>
          <p:cNvSpPr txBox="1"/>
          <p:nvPr/>
        </p:nvSpPr>
        <p:spPr>
          <a:xfrm>
            <a:off x="100016" y="3348722"/>
            <a:ext cx="9145900"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Sometimes we need a good role-model to step in and help repair a relationship</a:t>
            </a:r>
          </a:p>
        </p:txBody>
      </p:sp>
      <p:sp>
        <p:nvSpPr>
          <p:cNvPr id="15" name="TextBox 14">
            <a:extLst>
              <a:ext uri="{FF2B5EF4-FFF2-40B4-BE49-F238E27FC236}">
                <a16:creationId xmlns:a16="http://schemas.microsoft.com/office/drawing/2014/main" id="{DC9A6AF7-8F65-E14B-9C7E-A40F4845EA79}"/>
              </a:ext>
            </a:extLst>
          </p:cNvPr>
          <p:cNvSpPr txBox="1"/>
          <p:nvPr/>
        </p:nvSpPr>
        <p:spPr>
          <a:xfrm>
            <a:off x="4" y="4441716"/>
            <a:ext cx="9145900"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When we focus on the Lord, have reason to rejoice</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He has been gracious to us.  We also will be gracious to one another.</a:t>
            </a:r>
          </a:p>
        </p:txBody>
      </p:sp>
    </p:spTree>
    <p:extLst>
      <p:ext uri="{BB962C8B-B14F-4D97-AF65-F5344CB8AC3E}">
        <p14:creationId xmlns:p14="http://schemas.microsoft.com/office/powerpoint/2010/main" val="364810410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108372</TotalTime>
  <Words>1001</Words>
  <Application>Microsoft Macintosh PowerPoint</Application>
  <PresentationFormat>On-screen Show (16:10)</PresentationFormat>
  <Paragraphs>56</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1823</cp:revision>
  <cp:lastPrinted>2020-07-31T05:48:36Z</cp:lastPrinted>
  <dcterms:created xsi:type="dcterms:W3CDTF">2016-11-04T06:28:01Z</dcterms:created>
  <dcterms:modified xsi:type="dcterms:W3CDTF">2020-07-31T05:51:32Z</dcterms:modified>
</cp:coreProperties>
</file>